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59" r:id="rId4"/>
    <p:sldId id="263" r:id="rId5"/>
    <p:sldId id="264" r:id="rId6"/>
    <p:sldId id="269" r:id="rId7"/>
    <p:sldId id="275" r:id="rId8"/>
    <p:sldId id="266" r:id="rId9"/>
    <p:sldId id="268" r:id="rId10"/>
    <p:sldId id="276" r:id="rId11"/>
    <p:sldId id="267" r:id="rId12"/>
    <p:sldId id="272" r:id="rId13"/>
    <p:sldId id="273" r:id="rId14"/>
    <p:sldId id="274" r:id="rId15"/>
    <p:sldId id="257" r:id="rId16"/>
    <p:sldId id="262" r:id="rId17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932" y="-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F234B70-1418-4F66-B695-068B0FDE17C3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54E63D-5B26-4597-BF37-C76D46E3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F12B0BB-3DB8-48EA-82FF-CC447FF13614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92EA5C3-6866-42E4-8AB7-1D9215B30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FF9BE5-574C-48AE-97D1-97D7C555CD6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3240802-91A8-478B-AC8D-8414590E7F9C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45DC2D5-1E71-47AE-B994-243379573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529B5-034E-4294-B6B9-14D4AA6AAD6E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928F2-2EBC-43DB-BBCD-4FC30C74F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8229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819525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84DD0-4BD6-480B-9280-31AA976BAA83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3A197-F12E-4DAD-A29B-231EFB1E3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DD399-B0B6-4C2E-B500-F62E997A47A7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97537-CA7A-45BD-A200-DB6FC5A2D4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47F6A-4655-44D9-B31A-FA6AC3F65482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DBE45-39A0-4B39-95E6-4C316E73B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AC94A2-A503-4002-8C3B-5FBBFB7075AB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A23F3A-57E0-4D5A-8622-38E0FEDC1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2C93F9-5809-47BE-95A1-2F180D6E397E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17A249-36D9-4BEC-B9EE-A6D6C215E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ECAE354-64DD-4A1B-A676-1D7391F02117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E305BBA-B94C-4DB6-993C-4441778381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56093-4D84-4B70-B1C6-687AC8E90A43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01161-B5F5-4050-8188-1FD01227AF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5EB137-89E9-4AAD-94F8-68DDCA3F9649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228CC5-1971-4FC3-9BD8-E1A8ED0C2B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BB38207-8A78-4BF0-9550-63206B94C4AF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2C3B019-EF83-46AD-8002-07DEC83AF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5CCAF-DB9A-4FD5-B67C-E346B196849F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73734-CCF3-4086-9518-23337FA195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FB1337D-6FDF-4D92-9221-DA8EF4056641}" type="datetimeFigureOut">
              <a:rPr lang="en-US"/>
              <a:pPr>
                <a:defRPr/>
              </a:pPr>
              <a:t>4/30/2013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94C01EA-93BF-4A4D-8897-BCAE6FB322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1" r:id="rId2"/>
    <p:sldLayoutId id="2147483675" r:id="rId3"/>
    <p:sldLayoutId id="2147483676" r:id="rId4"/>
    <p:sldLayoutId id="2147483677" r:id="rId5"/>
    <p:sldLayoutId id="2147483670" r:id="rId6"/>
    <p:sldLayoutId id="2147483678" r:id="rId7"/>
    <p:sldLayoutId id="2147483679" r:id="rId8"/>
    <p:sldLayoutId id="2147483669" r:id="rId9"/>
    <p:sldLayoutId id="2147483668" r:id="rId10"/>
    <p:sldLayoutId id="2147483672" r:id="rId11"/>
    <p:sldLayoutId id="2147483673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0.jpeg"/><Relationship Id="rId2" Type="http://schemas.openxmlformats.org/officeDocument/2006/relationships/hyperlink" Target="mailto:klara.pinerova@seznam.cz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367218" y="2447221"/>
            <a:ext cx="10726673" cy="20419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sz="3100" dirty="0" smtClean="0"/>
              <a:t>Prostor a čas ve vězení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>
          <a:xfrm>
            <a:off x="762000" y="3733800"/>
            <a:ext cx="7848600" cy="1676400"/>
          </a:xfrm>
        </p:spPr>
        <p:txBody>
          <a:bodyPr/>
          <a:lstStyle/>
          <a:p>
            <a:pPr marR="0">
              <a:spcBef>
                <a:spcPct val="0"/>
              </a:spcBef>
            </a:pPr>
            <a:r>
              <a:rPr lang="cs-CZ" sz="3200" smtClean="0"/>
              <a:t>Klára Pinerová</a:t>
            </a:r>
          </a:p>
          <a:p>
            <a:pPr marR="0">
              <a:spcBef>
                <a:spcPct val="0"/>
              </a:spcBef>
            </a:pPr>
            <a:r>
              <a:rPr lang="cs-CZ" sz="2600" i="1" smtClean="0"/>
              <a:t> </a:t>
            </a:r>
            <a:r>
              <a:rPr lang="cs-CZ" sz="2400" i="1" smtClean="0"/>
              <a:t>Filozofická fakulta Univerzity Karlovy v Praze</a:t>
            </a:r>
          </a:p>
          <a:p>
            <a:pPr marR="0">
              <a:spcBef>
                <a:spcPct val="0"/>
              </a:spcBef>
            </a:pPr>
            <a:r>
              <a:rPr lang="cs-CZ" sz="1600" i="1" smtClean="0"/>
              <a:t>Ústav hospodářských a sociálních dějin</a:t>
            </a:r>
          </a:p>
          <a:p>
            <a:pPr marR="0">
              <a:spcBef>
                <a:spcPct val="0"/>
              </a:spcBef>
            </a:pPr>
            <a:r>
              <a:rPr lang="cs-CZ" sz="2400" i="1" smtClean="0"/>
              <a:t>Ministerstvo obrany ČR</a:t>
            </a:r>
          </a:p>
          <a:p>
            <a:pPr marR="0">
              <a:spcBef>
                <a:spcPct val="0"/>
              </a:spcBef>
            </a:pPr>
            <a:endParaRPr lang="cs-CZ" sz="2400" i="1" smtClean="0"/>
          </a:p>
          <a:p>
            <a:pPr marR="0">
              <a:spcBef>
                <a:spcPct val="0"/>
              </a:spcBef>
            </a:pPr>
            <a:endParaRPr lang="en-US" sz="2400" i="1" smtClean="0"/>
          </a:p>
          <a:p>
            <a:pPr marR="0"/>
            <a:endParaRPr lang="en-US" smtClean="0"/>
          </a:p>
        </p:txBody>
      </p:sp>
      <p:pic>
        <p:nvPicPr>
          <p:cNvPr id="15364" name="Picture 4" descr="Hlavička 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5588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5257800"/>
            <a:ext cx="2743200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7" descr="political_prisoners_log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5791200"/>
            <a:ext cx="2149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0" y="5486400"/>
            <a:ext cx="19050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sz="3700" smtClean="0">
                <a:effectLst/>
              </a:rPr>
              <a:t>Ubytování – typizované dřevěné baráky</a:t>
            </a:r>
          </a:p>
        </p:txBody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6002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7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sz="3700" smtClean="0">
                <a:effectLst/>
              </a:rPr>
              <a:t>Podoba trestaneckého pracovního tábora Rovnost - Josef Kulhavý</a:t>
            </a:r>
          </a:p>
        </p:txBody>
      </p:sp>
      <p:pic>
        <p:nvPicPr>
          <p:cNvPr id="33798" name="Picture 6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 rot="5400000">
            <a:off x="2412207" y="711993"/>
            <a:ext cx="4470400" cy="65516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smtClean="0">
                <a:effectLst/>
              </a:rPr>
              <a:t>Plán tábora Vojna</a:t>
            </a:r>
          </a:p>
        </p:txBody>
      </p:sp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295400"/>
            <a:ext cx="463073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8" name="Picture 6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699375" y="5867400"/>
            <a:ext cx="1444625" cy="809625"/>
          </a:xfrm>
          <a:noFill/>
          <a:ln/>
        </p:spPr>
      </p:pic>
      <p:pic>
        <p:nvPicPr>
          <p:cNvPr id="542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200" y="5029200"/>
            <a:ext cx="1447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5" descr="political_prisoners_logo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67600" y="4419600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 bwMode="auto">
          <a:xfrm>
            <a:off x="533400" y="533400"/>
            <a:ext cx="8153400" cy="1600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sz="3700" smtClean="0">
                <a:effectLst/>
              </a:rPr>
              <a:t>Čas</a:t>
            </a:r>
            <a:br>
              <a:rPr lang="cs-CZ" sz="3700" smtClean="0">
                <a:effectLst/>
              </a:rPr>
            </a:br>
            <a:r>
              <a:rPr lang="cs-CZ" sz="2400" smtClean="0">
                <a:effectLst/>
              </a:rPr>
              <a:t/>
            </a:r>
            <a:br>
              <a:rPr lang="cs-CZ" sz="2400" smtClean="0">
                <a:effectLst/>
              </a:rPr>
            </a:br>
            <a:r>
              <a:rPr lang="cs-CZ" sz="2400" smtClean="0">
                <a:effectLst/>
              </a:rPr>
              <a:t>Odlišný způsob vnímání času na svobodě a ve vězení:</a:t>
            </a:r>
            <a:br>
              <a:rPr lang="cs-CZ" sz="2400" smtClean="0">
                <a:effectLst/>
              </a:rPr>
            </a:br>
            <a:endParaRPr lang="cs-CZ" sz="2400" smtClean="0">
              <a:effectLst/>
            </a:endParaRPr>
          </a:p>
        </p:txBody>
      </p:sp>
      <p:sp>
        <p:nvSpPr>
          <p:cNvPr id="5529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481138"/>
            <a:ext cx="4038600" cy="491966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cs-CZ" sz="2300" smtClean="0"/>
          </a:p>
          <a:p>
            <a:pPr lvl="1">
              <a:lnSpc>
                <a:spcPct val="90000"/>
              </a:lnSpc>
              <a:buFont typeface="Verdana" pitchFamily="34" charset="0"/>
              <a:buNone/>
            </a:pPr>
            <a:endParaRPr lang="cs-CZ" sz="2100" smtClean="0"/>
          </a:p>
          <a:p>
            <a:pPr lvl="1">
              <a:lnSpc>
                <a:spcPct val="90000"/>
              </a:lnSpc>
              <a:buFont typeface="Verdana" pitchFamily="34" charset="0"/>
              <a:buNone/>
            </a:pPr>
            <a:r>
              <a:rPr lang="cs-CZ" smtClean="0"/>
              <a:t>NA SVOBODĚ</a:t>
            </a:r>
          </a:p>
          <a:p>
            <a:pPr lvl="1">
              <a:lnSpc>
                <a:spcPct val="90000"/>
              </a:lnSpc>
            </a:pPr>
            <a:r>
              <a:rPr lang="cs-CZ" smtClean="0"/>
              <a:t>člověk na svobodě je převážně aktérem své činnosti</a:t>
            </a:r>
          </a:p>
          <a:p>
            <a:pPr lvl="1">
              <a:lnSpc>
                <a:spcPct val="90000"/>
              </a:lnSpc>
            </a:pPr>
            <a:r>
              <a:rPr lang="cs-CZ" smtClean="0"/>
              <a:t>živá sociální interakce</a:t>
            </a:r>
          </a:p>
          <a:p>
            <a:pPr lvl="1">
              <a:lnSpc>
                <a:spcPct val="90000"/>
              </a:lnSpc>
            </a:pPr>
            <a:r>
              <a:rPr lang="cs-CZ" smtClean="0"/>
              <a:t>možnost výběru prostředí </a:t>
            </a:r>
          </a:p>
          <a:p>
            <a:pPr lvl="1">
              <a:lnSpc>
                <a:spcPct val="90000"/>
              </a:lnSpc>
            </a:pPr>
            <a:r>
              <a:rPr lang="cs-CZ" smtClean="0"/>
              <a:t>provázaná časoprostorová dimenze</a:t>
            </a:r>
            <a:r>
              <a:rPr lang="cs-CZ" sz="2100" smtClean="0"/>
              <a:t> </a:t>
            </a:r>
          </a:p>
          <a:p>
            <a:pPr>
              <a:lnSpc>
                <a:spcPct val="90000"/>
              </a:lnSpc>
            </a:pPr>
            <a:endParaRPr lang="cs-CZ" sz="2300" smtClean="0"/>
          </a:p>
        </p:txBody>
      </p:sp>
      <p:sp>
        <p:nvSpPr>
          <p:cNvPr id="55300" name="Rectangle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cs-CZ" sz="2300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s-CZ" sz="2300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cs-CZ" sz="2300" smtClean="0"/>
              <a:t>VE VĚZENÍ</a:t>
            </a:r>
          </a:p>
          <a:p>
            <a:pPr>
              <a:lnSpc>
                <a:spcPct val="90000"/>
              </a:lnSpc>
            </a:pPr>
            <a:r>
              <a:rPr lang="cs-CZ" sz="2300" smtClean="0"/>
              <a:t>ztráta osobní svobody </a:t>
            </a:r>
          </a:p>
          <a:p>
            <a:pPr>
              <a:lnSpc>
                <a:spcPct val="90000"/>
              </a:lnSpc>
            </a:pPr>
            <a:r>
              <a:rPr lang="cs-CZ" sz="2300" smtClean="0"/>
              <a:t>režimový a další nátlak institucí </a:t>
            </a:r>
          </a:p>
          <a:p>
            <a:pPr>
              <a:lnSpc>
                <a:spcPct val="90000"/>
              </a:lnSpc>
            </a:pPr>
            <a:r>
              <a:rPr lang="cs-CZ" sz="2300" smtClean="0"/>
              <a:t>sociální izolace </a:t>
            </a:r>
          </a:p>
        </p:txBody>
      </p:sp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601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6019800"/>
            <a:ext cx="1447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5" descr="political_prisoners_log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6096000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cs-CZ" smtClean="0">
              <a:effectLst/>
            </a:endParaRPr>
          </a:p>
        </p:txBody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cs-CZ" smtClean="0"/>
              <a:t>„</a:t>
            </a:r>
            <a:r>
              <a:rPr lang="cs-CZ" i="1" smtClean="0"/>
              <a:t>Ustal čas s mnoha začátky a s mnoha konci. Teď je přesné vyměřen krajními body, zatčením a propuštěním. Mezi nimi se vše jen neustále opakuje. Čeká se na budíček, večerku, jídlo, na neděli, na vše. Každý den se vleče, ale týdny ubíhají, obojí ze stejného důvodu, z jejich uniformity. Čas osvobozený ze stejných událostí, nikoli pravidelně se opakujících, musí být zvládnut. Proto se čas neustále počítá; roky, měsíce, dny, hodiny</a:t>
            </a:r>
            <a:r>
              <a:rPr lang="cs-CZ" smtClean="0"/>
              <a:t>.“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s-CZ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s-CZ" sz="1800" smtClean="0"/>
          </a:p>
          <a:p>
            <a:pPr algn="r">
              <a:lnSpc>
                <a:spcPct val="90000"/>
              </a:lnSpc>
              <a:buFont typeface="Wingdings 3" pitchFamily="18" charset="2"/>
              <a:buNone/>
            </a:pPr>
            <a:r>
              <a:rPr lang="cs-CZ" sz="1800" smtClean="0"/>
              <a:t>VAŠÍČEK, Zdeněk. </a:t>
            </a:r>
            <a:r>
              <a:rPr lang="cs-CZ" sz="1800" i="1" smtClean="0"/>
              <a:t>Přijetí podmínek: vybrané statě z let 1982 - 1996</a:t>
            </a:r>
            <a:r>
              <a:rPr lang="cs-CZ" sz="1800" smtClean="0"/>
              <a:t>. Praha: TORST, 1996, s. 46.</a:t>
            </a:r>
            <a:r>
              <a:rPr lang="cs-CZ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254500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1200"/>
              </a:spcAft>
              <a:buFont typeface="Wingdings 3"/>
              <a:buChar char=""/>
              <a:defRPr/>
            </a:pPr>
            <a:endParaRPr lang="cs-CZ" dirty="0" smtClean="0"/>
          </a:p>
          <a:p>
            <a:pPr marL="365760" indent="-256032" fontAlgn="auto">
              <a:spcAft>
                <a:spcPts val="600"/>
              </a:spcAft>
              <a:buFont typeface="Wingdings 3"/>
              <a:buChar char=""/>
              <a:defRPr/>
            </a:pPr>
            <a:r>
              <a:rPr lang="cs-CZ" dirty="0" smtClean="0"/>
              <a:t>GOFFMAN, </a:t>
            </a:r>
            <a:r>
              <a:rPr lang="cs-CZ" dirty="0" err="1" smtClean="0"/>
              <a:t>Erving</a:t>
            </a:r>
            <a:r>
              <a:rPr lang="cs-CZ" dirty="0" smtClean="0"/>
              <a:t>. </a:t>
            </a:r>
            <a:r>
              <a:rPr lang="cs-CZ" dirty="0" err="1" smtClean="0"/>
              <a:t>Asylums</a:t>
            </a:r>
            <a:r>
              <a:rPr lang="cs-CZ" dirty="0" smtClean="0"/>
              <a:t>: </a:t>
            </a:r>
            <a:r>
              <a:rPr lang="cs-CZ" i="1" dirty="0" err="1" smtClean="0"/>
              <a:t>Essays</a:t>
            </a:r>
            <a:r>
              <a:rPr lang="cs-CZ" i="1" dirty="0" smtClean="0"/>
              <a:t> on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Social</a:t>
            </a:r>
            <a:r>
              <a:rPr lang="cs-CZ" i="1" dirty="0" smtClean="0"/>
              <a:t> </a:t>
            </a:r>
            <a:r>
              <a:rPr lang="cs-CZ" i="1" dirty="0" err="1" smtClean="0"/>
              <a:t>Situation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Mental</a:t>
            </a:r>
            <a:r>
              <a:rPr lang="cs-CZ" i="1" dirty="0" smtClean="0"/>
              <a:t> </a:t>
            </a:r>
            <a:r>
              <a:rPr lang="cs-CZ" i="1" dirty="0" err="1" smtClean="0"/>
              <a:t>Patients</a:t>
            </a:r>
            <a:r>
              <a:rPr lang="cs-CZ" i="1" dirty="0" smtClean="0"/>
              <a:t> </a:t>
            </a:r>
            <a:r>
              <a:rPr lang="cs-CZ" i="1" dirty="0" err="1" smtClean="0"/>
              <a:t>and</a:t>
            </a:r>
            <a:r>
              <a:rPr lang="cs-CZ" i="1" dirty="0" smtClean="0"/>
              <a:t> </a:t>
            </a:r>
            <a:r>
              <a:rPr lang="cs-CZ" i="1" dirty="0" err="1" smtClean="0"/>
              <a:t>Other</a:t>
            </a:r>
            <a:r>
              <a:rPr lang="cs-CZ" i="1" dirty="0" smtClean="0"/>
              <a:t> </a:t>
            </a:r>
            <a:r>
              <a:rPr lang="cs-CZ" i="1" dirty="0" err="1" smtClean="0"/>
              <a:t>Inmates</a:t>
            </a:r>
            <a:r>
              <a:rPr lang="cs-CZ" i="1" dirty="0" smtClean="0"/>
              <a:t>.</a:t>
            </a:r>
            <a:r>
              <a:rPr lang="cs-CZ" dirty="0" smtClean="0"/>
              <a:t> Chicago, 1961.</a:t>
            </a:r>
          </a:p>
          <a:p>
            <a:pPr marL="365760" indent="-256032" fontAlgn="auto">
              <a:spcAft>
                <a:spcPts val="600"/>
              </a:spcAft>
              <a:buFont typeface="Wingdings 3"/>
              <a:buChar char=""/>
              <a:defRPr/>
            </a:pPr>
            <a:r>
              <a:rPr lang="cs-CZ" dirty="0" smtClean="0"/>
              <a:t>SYKES, </a:t>
            </a:r>
            <a:r>
              <a:rPr lang="cs-CZ" dirty="0" err="1" smtClean="0"/>
              <a:t>Gresham</a:t>
            </a:r>
            <a:r>
              <a:rPr lang="cs-CZ" dirty="0" smtClean="0"/>
              <a:t> M. </a:t>
            </a:r>
            <a:r>
              <a:rPr lang="cs-CZ" i="1" dirty="0" err="1" smtClean="0"/>
              <a:t>The</a:t>
            </a:r>
            <a:r>
              <a:rPr lang="cs-CZ" i="1" dirty="0" smtClean="0"/>
              <a:t> Society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Captives</a:t>
            </a:r>
            <a:r>
              <a:rPr lang="cs-CZ" i="1" dirty="0" smtClean="0"/>
              <a:t>. A Study </a:t>
            </a:r>
            <a:r>
              <a:rPr lang="cs-CZ" i="1" dirty="0" err="1" smtClean="0"/>
              <a:t>of</a:t>
            </a:r>
            <a:r>
              <a:rPr lang="cs-CZ" i="1" dirty="0" smtClean="0"/>
              <a:t> a Maximum </a:t>
            </a:r>
            <a:r>
              <a:rPr lang="cs-CZ" i="1" dirty="0" err="1" smtClean="0"/>
              <a:t>Security</a:t>
            </a:r>
            <a:r>
              <a:rPr lang="cs-CZ" i="1" dirty="0" smtClean="0"/>
              <a:t> </a:t>
            </a:r>
            <a:r>
              <a:rPr lang="cs-CZ" i="1" dirty="0" err="1" smtClean="0"/>
              <a:t>Prison</a:t>
            </a:r>
            <a:r>
              <a:rPr lang="cs-CZ" dirty="0" smtClean="0"/>
              <a:t>, </a:t>
            </a:r>
            <a:r>
              <a:rPr lang="cs-CZ" dirty="0" err="1" smtClean="0"/>
              <a:t>Princeton</a:t>
            </a:r>
            <a:r>
              <a:rPr lang="cs-CZ" dirty="0" smtClean="0"/>
              <a:t>/ New </a:t>
            </a:r>
            <a:r>
              <a:rPr lang="cs-CZ" dirty="0" err="1" smtClean="0"/>
              <a:t>Jersey</a:t>
            </a:r>
            <a:r>
              <a:rPr lang="cs-CZ" dirty="0" smtClean="0"/>
              <a:t> 1958.</a:t>
            </a:r>
          </a:p>
          <a:p>
            <a:pPr marL="365760" indent="-256032" fontAlgn="auto">
              <a:spcAft>
                <a:spcPts val="600"/>
              </a:spcAft>
              <a:buFont typeface="Wingdings 3"/>
              <a:buChar char=""/>
              <a:defRPr/>
            </a:pPr>
            <a:r>
              <a:rPr lang="cs-CZ" dirty="0" smtClean="0"/>
              <a:t>CLEMMER, Donald.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prison</a:t>
            </a:r>
            <a:r>
              <a:rPr lang="cs-CZ" i="1" dirty="0" smtClean="0"/>
              <a:t> </a:t>
            </a:r>
            <a:r>
              <a:rPr lang="cs-CZ" i="1" dirty="0" err="1" smtClean="0"/>
              <a:t>Community</a:t>
            </a:r>
            <a:r>
              <a:rPr lang="cs-CZ" dirty="0" smtClean="0"/>
              <a:t>. New York 1958</a:t>
            </a:r>
          </a:p>
          <a:p>
            <a:pPr marL="365760" indent="-256032" fontAlgn="auto">
              <a:spcAft>
                <a:spcPts val="600"/>
              </a:spcAft>
              <a:buFont typeface="Wingdings 3"/>
              <a:buChar char=""/>
              <a:defRPr/>
            </a:pPr>
            <a:r>
              <a:rPr lang="cs-CZ" dirty="0" smtClean="0"/>
              <a:t>GIALLOMBARDO, Rose. </a:t>
            </a:r>
            <a:r>
              <a:rPr lang="cs-CZ" i="1" dirty="0" smtClean="0"/>
              <a:t>Society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Women</a:t>
            </a:r>
            <a:r>
              <a:rPr lang="cs-CZ" i="1" dirty="0" smtClean="0"/>
              <a:t>. A Study </a:t>
            </a:r>
            <a:r>
              <a:rPr lang="cs-CZ" i="1" dirty="0" err="1" smtClean="0"/>
              <a:t>of</a:t>
            </a:r>
            <a:r>
              <a:rPr lang="cs-CZ" i="1" dirty="0" smtClean="0"/>
              <a:t> a </a:t>
            </a:r>
            <a:r>
              <a:rPr lang="cs-CZ" i="1" dirty="0" err="1" smtClean="0"/>
              <a:t>Women</a:t>
            </a:r>
            <a:r>
              <a:rPr lang="cs-CZ" i="1" dirty="0" smtClean="0"/>
              <a:t>´s </a:t>
            </a:r>
            <a:r>
              <a:rPr lang="cs-CZ" i="1" dirty="0" err="1" smtClean="0"/>
              <a:t>Prison</a:t>
            </a:r>
            <a:r>
              <a:rPr lang="cs-CZ" dirty="0" smtClean="0"/>
              <a:t>, New York 1958.</a:t>
            </a:r>
          </a:p>
          <a:p>
            <a:pPr marL="365760" indent="-256032" fontAlgn="auto">
              <a:spcAft>
                <a:spcPts val="600"/>
              </a:spcAft>
              <a:buFont typeface="Wingdings 3"/>
              <a:buChar char=""/>
              <a:defRPr/>
            </a:pPr>
            <a:r>
              <a:rPr lang="cs-CZ" dirty="0" smtClean="0"/>
              <a:t>FOUCAULT, </a:t>
            </a:r>
            <a:r>
              <a:rPr lang="cs-CZ" dirty="0" err="1" smtClean="0"/>
              <a:t>Michel</a:t>
            </a:r>
            <a:r>
              <a:rPr lang="cs-CZ" dirty="0" smtClean="0"/>
              <a:t>. </a:t>
            </a:r>
            <a:r>
              <a:rPr lang="cs-CZ" i="1" dirty="0" smtClean="0"/>
              <a:t>Dohlížet a trestat: kniha o zrodu vězení</a:t>
            </a:r>
            <a:r>
              <a:rPr lang="cs-CZ" dirty="0" smtClean="0"/>
              <a:t>. Praha: Dauphin, 2000.</a:t>
            </a:r>
          </a:p>
          <a:p>
            <a:pPr marL="365760" indent="-256032" fontAlgn="auto">
              <a:spcAft>
                <a:spcPts val="600"/>
              </a:spcAft>
              <a:buFont typeface="Wingdings 3"/>
              <a:buChar char=""/>
              <a:defRPr/>
            </a:pPr>
            <a:r>
              <a:rPr lang="cs-CZ" dirty="0" smtClean="0"/>
              <a:t>SOFSKY, Wolfgang. </a:t>
            </a:r>
            <a:r>
              <a:rPr lang="cs-CZ" i="1" dirty="0" smtClean="0"/>
              <a:t>Řád teroru. Koncentrační tábor</a:t>
            </a:r>
            <a:r>
              <a:rPr lang="cs-CZ" dirty="0" smtClean="0"/>
              <a:t>. Praha: </a:t>
            </a:r>
            <a:r>
              <a:rPr lang="cs-CZ" dirty="0" err="1" smtClean="0"/>
              <a:t>Argo</a:t>
            </a:r>
            <a:r>
              <a:rPr lang="cs-CZ" dirty="0" smtClean="0"/>
              <a:t>, 2006.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950" y="61595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Metodologické inspirační zdroje</a:t>
            </a:r>
            <a:endParaRPr 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5943600"/>
            <a:ext cx="1447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5" descr="political_prisoners_log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6096000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5867400"/>
            <a:ext cx="1371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716809" y="823775"/>
            <a:ext cx="7961337" cy="51506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49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4294967295"/>
          </p:nvPr>
        </p:nvSpPr>
        <p:spPr>
          <a:xfrm>
            <a:off x="385927" y="2517358"/>
            <a:ext cx="4257346" cy="2117807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cs-CZ" dirty="0" smtClean="0">
              <a:hlinkClick r:id="rId2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cs-CZ" dirty="0" smtClean="0">
              <a:hlinkClick r:id="rId2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cs-CZ" dirty="0" smtClean="0">
                <a:ln>
                  <a:solidFill>
                    <a:schemeClr val="accent1"/>
                  </a:solidFill>
                </a:ln>
                <a:blipFill>
                  <a:blip r:embed="rId3"/>
                  <a:tile tx="0" ty="0" sx="100000" sy="100000" flip="none" algn="tl"/>
                </a:blipFill>
                <a:hlinkClick r:id="rId2"/>
              </a:rPr>
              <a:t>KONTAKT: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cs-CZ" dirty="0" smtClean="0">
              <a:ln>
                <a:solidFill>
                  <a:schemeClr val="accent1"/>
                </a:solidFill>
              </a:ln>
              <a:blipFill>
                <a:blip r:embed="rId3"/>
                <a:tile tx="0" ty="0" sx="100000" sy="100000" flip="none" algn="tl"/>
              </a:blipFill>
              <a:hlinkClick r:id="rId2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cs-CZ" dirty="0" smtClean="0">
                <a:ln>
                  <a:solidFill>
                    <a:schemeClr val="accent1"/>
                  </a:solidFill>
                </a:ln>
                <a:blipFill>
                  <a:blip r:embed="rId3"/>
                  <a:tile tx="0" ty="0" sx="100000" sy="100000" flip="none" algn="tl"/>
                </a:blipFill>
                <a:hlinkClick r:id="rId2"/>
              </a:rPr>
              <a:t>klara.pinerova@seznam.cz</a:t>
            </a:r>
            <a:endParaRPr lang="cs-CZ" dirty="0" smtClean="0">
              <a:ln>
                <a:solidFill>
                  <a:schemeClr val="accent1"/>
                </a:solidFill>
              </a:ln>
              <a:blipFill>
                <a:blip r:embed="rId3"/>
                <a:tile tx="0" ty="0" sx="100000" sy="100000" flip="none" algn="tl"/>
              </a:blip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cs-CZ" dirty="0" smtClean="0">
              <a:ln>
                <a:solidFill>
                  <a:schemeClr val="accent1"/>
                </a:solidFill>
              </a:ln>
              <a:blipFill>
                <a:blip r:embed="rId3"/>
                <a:tile tx="0" ty="0" sx="100000" sy="100000" flip="none" algn="tl"/>
              </a:blipFill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cs-CZ" dirty="0" smtClean="0"/>
          </a:p>
        </p:txBody>
      </p:sp>
      <p:sp>
        <p:nvSpPr>
          <p:cNvPr id="23562" name="Rectangle 10"/>
          <p:cNvSpPr>
            <a:spLocks noGrp="1"/>
          </p:cNvSpPr>
          <p:nvPr>
            <p:ph type="body" sz="half" idx="4294967295"/>
          </p:nvPr>
        </p:nvSpPr>
        <p:spPr>
          <a:xfrm>
            <a:off x="4648200" y="1481138"/>
            <a:ext cx="4038600" cy="4525962"/>
          </a:xfrm>
        </p:spPr>
        <p:txBody>
          <a:bodyPr/>
          <a:lstStyle/>
          <a:p>
            <a:endParaRPr lang="cs-CZ" sz="2100" smtClean="0"/>
          </a:p>
          <a:p>
            <a:endParaRPr lang="cs-CZ" sz="2100" smtClean="0"/>
          </a:p>
          <a:p>
            <a:endParaRPr lang="cs-CZ" sz="2100" smtClean="0"/>
          </a:p>
          <a:p>
            <a:endParaRPr lang="cs-CZ" sz="2100" smtClean="0"/>
          </a:p>
          <a:p>
            <a:endParaRPr lang="cs-CZ" sz="2100" smtClean="0"/>
          </a:p>
          <a:p>
            <a:endParaRPr lang="cs-CZ" sz="2100" smtClean="0"/>
          </a:p>
          <a:p>
            <a:endParaRPr lang="cs-CZ" sz="2100" smtClean="0"/>
          </a:p>
          <a:p>
            <a:endParaRPr lang="cs-CZ" sz="2100" smtClean="0"/>
          </a:p>
          <a:p>
            <a:endParaRPr lang="cs-CZ" sz="2100" smtClean="0"/>
          </a:p>
          <a:p>
            <a:pPr>
              <a:buFont typeface="Wingdings 3" pitchFamily="18" charset="2"/>
              <a:buNone/>
            </a:pPr>
            <a:r>
              <a:rPr lang="cs-CZ" sz="2100" smtClean="0"/>
              <a:t>	Zbytky korekce na místě bývalého trestaneckého pracovního tábora Barbora</a:t>
            </a:r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6019800"/>
            <a:ext cx="1447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0" descr="political_prisoners_logo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67600" y="6096000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621665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91000" y="1447800"/>
            <a:ext cx="43434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9106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cs-CZ" sz="1600" smtClean="0"/>
              <a:t>typ vězeňské budovy, v níž díky specifickému designu bylo dosaženo toho, že vězni byli jednak vzájemně izolováni, a navíc si nebyli jisti, kdy a  jestli vůbec jsou pozorováni.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 smtClean="0"/>
              <a:t>Jeremy</a:t>
            </a:r>
            <a:r>
              <a:rPr lang="cs-CZ" dirty="0" smtClean="0"/>
              <a:t> </a:t>
            </a:r>
            <a:r>
              <a:rPr lang="cs-CZ" dirty="0" err="1" smtClean="0"/>
              <a:t>Bentham</a:t>
            </a:r>
            <a:r>
              <a:rPr lang="cs-CZ" dirty="0" smtClean="0"/>
              <a:t> - </a:t>
            </a:r>
            <a:r>
              <a:rPr lang="cs-CZ" dirty="0" err="1" smtClean="0"/>
              <a:t>Panopticon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5334000"/>
            <a:ext cx="1447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political_prisoners_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172200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Panoptic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438400"/>
            <a:ext cx="385286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67600" y="4419600"/>
            <a:ext cx="1447800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Eastern State Penitentiary</a:t>
            </a:r>
          </a:p>
          <a:p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Věznice postavené podle vzoru </a:t>
            </a:r>
            <a:r>
              <a:rPr lang="cs-CZ" dirty="0" err="1" smtClean="0"/>
              <a:t>Panoptikon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169025"/>
            <a:ext cx="1447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 descr="political_prisoners_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6172200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Eastern_State_Penitentiary_aerial_cro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989138"/>
            <a:ext cx="82296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6132513"/>
            <a:ext cx="12954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 idx="4294967295"/>
          </p:nvPr>
        </p:nvSpPr>
        <p:spPr>
          <a:xfrm>
            <a:off x="457200" y="27305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0482" name="Zástupný symbol pro text 4"/>
          <p:cNvSpPr>
            <a:spLocks noGrp="1"/>
          </p:cNvSpPr>
          <p:nvPr>
            <p:ph type="body" idx="4294967295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</a:ln>
        </p:spPr>
        <p:txBody>
          <a:bodyPr lIns="182880" anchor="ctr"/>
          <a:lstStyle/>
          <a:p>
            <a:pPr marL="0" indent="0">
              <a:buFont typeface="Wingdings 3" pitchFamily="18" charset="2"/>
              <a:buNone/>
            </a:pPr>
            <a:r>
              <a:rPr lang="cs-CZ" sz="2400" b="1" smtClean="0">
                <a:solidFill>
                  <a:schemeClr val="bg1"/>
                </a:solidFill>
                <a:latin typeface="Times New Roman" pitchFamily="18" charset="0"/>
              </a:rPr>
              <a:t>Chi Hoa (Vietnam)</a:t>
            </a:r>
          </a:p>
        </p:txBody>
      </p:sp>
      <p:sp>
        <p:nvSpPr>
          <p:cNvPr id="20483" name="Zástupný symbol pro text 6"/>
          <p:cNvSpPr>
            <a:spLocks noGrp="1"/>
          </p:cNvSpPr>
          <p:nvPr>
            <p:ph type="body" sz="half" idx="4294967295"/>
          </p:nvPr>
        </p:nvSpPr>
        <p:spPr>
          <a:xfrm>
            <a:off x="4645025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</a:ln>
        </p:spPr>
        <p:txBody>
          <a:bodyPr lIns="182880" anchor="ctr"/>
          <a:lstStyle/>
          <a:p>
            <a:pPr marL="0" indent="0">
              <a:buFont typeface="Wingdings 3" pitchFamily="18" charset="2"/>
              <a:buNone/>
            </a:pPr>
            <a:r>
              <a:rPr lang="cs-CZ" sz="2400" smtClean="0">
                <a:solidFill>
                  <a:schemeClr val="bg1"/>
                </a:solidFill>
              </a:rPr>
              <a:t>Presidio Modelo (Kuba)</a:t>
            </a:r>
          </a:p>
        </p:txBody>
      </p:sp>
      <p:sp>
        <p:nvSpPr>
          <p:cNvPr id="20484" name="Zástupný symbol pro obsah 5"/>
          <p:cNvSpPr>
            <a:spLocks noGrp="1"/>
          </p:cNvSpPr>
          <p:nvPr>
            <p:ph sz="quarter" idx="4294967295"/>
          </p:nvPr>
        </p:nvSpPr>
        <p:spPr>
          <a:xfrm>
            <a:off x="457200" y="1444625"/>
            <a:ext cx="4040188" cy="3941763"/>
          </a:xfrm>
          <a:ln/>
        </p:spPr>
        <p:txBody>
          <a:bodyPr/>
          <a:lstStyle/>
          <a:p>
            <a:pPr>
              <a:buFont typeface="Wingdings 3" pitchFamily="18" charset="2"/>
              <a:buNone/>
            </a:pPr>
            <a:endParaRPr lang="cs-CZ" sz="2400" b="1" smtClean="0">
              <a:latin typeface="Times New Roman" pitchFamily="18" charset="0"/>
            </a:endParaRPr>
          </a:p>
          <a:p>
            <a:endParaRPr lang="cs-CZ" sz="2400" smtClean="0"/>
          </a:p>
        </p:txBody>
      </p:sp>
      <p:pic>
        <p:nvPicPr>
          <p:cNvPr id="20485" name="Picture 4" descr="Vietnamská vězn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4800"/>
            <a:ext cx="3733800" cy="4979988"/>
          </a:xfrm>
          <a:prstGeom prst="rect">
            <a:avLst/>
          </a:prstGeom>
          <a:noFill/>
          <a:ln w="9652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486" name="Picture 5" descr="800px-Presidio_Modelo-Kuba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724400" y="2057400"/>
            <a:ext cx="4041775" cy="2708275"/>
          </a:xfrm>
          <a:ln/>
        </p:spPr>
      </p:pic>
      <p:pic>
        <p:nvPicPr>
          <p:cNvPr id="204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6313488"/>
            <a:ext cx="114300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5" descr="political_prisoners_logo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6308725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621665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Věznice Plzeň-Bory</a:t>
            </a:r>
            <a:endParaRPr lang="cs-CZ" dirty="0"/>
          </a:p>
        </p:txBody>
      </p:sp>
      <p:pic>
        <p:nvPicPr>
          <p:cNvPr id="21506" name="Picture 5" descr="Plzeň - Bory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81200" y="1676400"/>
            <a:ext cx="5638800" cy="4087813"/>
          </a:xfrm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5943600"/>
            <a:ext cx="1447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political_prisoners_log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6019800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5867400"/>
            <a:ext cx="1295400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Rectangle 7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smtClean="0">
                <a:effectLst/>
              </a:rPr>
              <a:t>Hranice od vnějšího světa</a:t>
            </a:r>
          </a:p>
        </p:txBody>
      </p:sp>
      <p:sp>
        <p:nvSpPr>
          <p:cNvPr id="46091" name="Rectangle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Viditelné hranice:</a:t>
            </a:r>
          </a:p>
          <a:p>
            <a:pPr lvl="1"/>
            <a:r>
              <a:rPr lang="cs-CZ" smtClean="0"/>
              <a:t>ostnaté dráty, zdi </a:t>
            </a:r>
          </a:p>
          <a:p>
            <a:pPr lvl="1"/>
            <a:r>
              <a:rPr lang="cs-CZ" smtClean="0"/>
              <a:t>brána</a:t>
            </a:r>
          </a:p>
          <a:p>
            <a:pPr lvl="1"/>
            <a:r>
              <a:rPr lang="cs-CZ" smtClean="0"/>
              <a:t>strážné věže</a:t>
            </a:r>
          </a:p>
          <a:p>
            <a:pPr lvl="1"/>
            <a:endParaRPr lang="cs-CZ" smtClean="0"/>
          </a:p>
          <a:p>
            <a:r>
              <a:rPr lang="cs-CZ" smtClean="0"/>
              <a:t>Imaginární hranice:</a:t>
            </a:r>
          </a:p>
          <a:p>
            <a:pPr lvl="1"/>
            <a:r>
              <a:rPr lang="cs-CZ" smtClean="0"/>
              <a:t>zamezení kontaktů s okolním světem </a:t>
            </a:r>
          </a:p>
          <a:p>
            <a:pPr lvl="1"/>
            <a:r>
              <a:rPr lang="cs-CZ" smtClean="0"/>
              <a:t>cenzura</a:t>
            </a:r>
          </a:p>
          <a:p>
            <a:pPr lvl="1"/>
            <a:r>
              <a:rPr lang="cs-CZ" smtClean="0"/>
              <a:t>hlídané návštěvy</a:t>
            </a:r>
          </a:p>
          <a:p>
            <a:pPr lvl="1"/>
            <a:r>
              <a:rPr lang="cs-CZ" smtClean="0"/>
              <a:t>zamezení přístupu k dennímu tisku</a:t>
            </a:r>
          </a:p>
          <a:p>
            <a:pPr lvl="1">
              <a:buFont typeface="Verdana" pitchFamily="34" charset="0"/>
              <a:buNone/>
            </a:pPr>
            <a:endParaRPr lang="cs-CZ" smtClean="0"/>
          </a:p>
        </p:txBody>
      </p:sp>
      <p:pic>
        <p:nvPicPr>
          <p:cNvPr id="46092" name="Picture 5" descr="political_prisoners_log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6019800"/>
            <a:ext cx="1393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5943600"/>
            <a:ext cx="14478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4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5867400"/>
            <a:ext cx="1444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cs-CZ" smtClean="0">
              <a:effectLst/>
            </a:endParaRPr>
          </a:p>
        </p:txBody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609600"/>
            <a:ext cx="6781800" cy="483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3048000" y="5638800"/>
            <a:ext cx="5867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cs-CZ" sz="2200"/>
              <a:t>Pohled do ostrahového pásma                       v  trestaneckém pracovním táboře Ležnice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200" smtClean="0">
                <a:effectLst/>
              </a:rPr>
              <a:t>Hlavní brána do trestaneckého pracovního tábora Rovnost I </a:t>
            </a:r>
            <a:br>
              <a:rPr lang="cs-CZ" sz="3200" smtClean="0">
                <a:effectLst/>
              </a:rPr>
            </a:br>
            <a:r>
              <a:rPr lang="cs-CZ" sz="3200" smtClean="0">
                <a:effectLst/>
              </a:rPr>
              <a:t>(1951-1953)</a:t>
            </a:r>
            <a:r>
              <a:rPr lang="cs-CZ" sz="3700" smtClean="0">
                <a:effectLst/>
              </a:rPr>
              <a:t> </a:t>
            </a:r>
          </a:p>
        </p:txBody>
      </p:sp>
      <p:sp>
        <p:nvSpPr>
          <p:cNvPr id="32775" name="Rectangle 7"/>
          <p:cNvSpPr>
            <a:spLocks noGrp="1"/>
          </p:cNvSpPr>
          <p:nvPr>
            <p:ph type="body" sz="half" idx="2"/>
          </p:nvPr>
        </p:nvSpPr>
        <p:spPr>
          <a:xfrm>
            <a:off x="457200" y="6248400"/>
            <a:ext cx="8229600" cy="381000"/>
          </a:xfrm>
        </p:spPr>
        <p:txBody>
          <a:bodyPr/>
          <a:lstStyle/>
          <a:p>
            <a:pPr lvl="3">
              <a:buFont typeface="Wingdings 2" pitchFamily="18" charset="2"/>
              <a:buNone/>
            </a:pPr>
            <a:r>
              <a:rPr lang="cs-CZ" sz="1700" smtClean="0"/>
              <a:t>                                                    </a:t>
            </a:r>
            <a:r>
              <a:rPr lang="cs-CZ" sz="1700" b="1" smtClean="0"/>
              <a:t>Kresba Josefa Kulhavého</a:t>
            </a:r>
          </a:p>
        </p:txBody>
      </p:sp>
      <p:pic>
        <p:nvPicPr>
          <p:cNvPr id="32776" name="Picture 8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76400" y="1752600"/>
            <a:ext cx="6248400" cy="42941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sz="3700" smtClean="0">
                <a:effectLst/>
              </a:rPr>
              <a:t>Brána – Památník Vojna Příbram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95400"/>
            <a:ext cx="6248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516</TotalTime>
  <Words>332</Words>
  <Application>Microsoft Office PowerPoint</Application>
  <PresentationFormat>On-screen Show (4:3)</PresentationFormat>
  <Paragraphs>63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Šablona návrhu</vt:lpstr>
      </vt:variant>
      <vt:variant>
        <vt:i4>7</vt:i4>
      </vt:variant>
      <vt:variant>
        <vt:lpstr>Nadpisy snímků</vt:lpstr>
      </vt:variant>
      <vt:variant>
        <vt:i4>16</vt:i4>
      </vt:variant>
    </vt:vector>
  </HeadingPairs>
  <TitlesOfParts>
    <vt:vector size="30" baseType="lpstr">
      <vt:lpstr>Lucida Sans Unicode</vt:lpstr>
      <vt:lpstr>Arial</vt:lpstr>
      <vt:lpstr>Wingdings 3</vt:lpstr>
      <vt:lpstr>Verdana</vt:lpstr>
      <vt:lpstr>Wingdings 2</vt:lpstr>
      <vt:lpstr>Calibri</vt:lpstr>
      <vt:lpstr>Times New Roman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Snímek 1</vt:lpstr>
      <vt:lpstr>Snímek 2</vt:lpstr>
      <vt:lpstr>Snímek 3</vt:lpstr>
      <vt:lpstr>Snímek 4</vt:lpstr>
      <vt:lpstr>Snímek 5</vt:lpstr>
      <vt:lpstr>Hranice od vnějšího světa</vt:lpstr>
      <vt:lpstr>Snímek 7</vt:lpstr>
      <vt:lpstr>Hlavní brána do trestaneckého pracovního tábora Rovnost I  (1951-1953) </vt:lpstr>
      <vt:lpstr>Brána – Památník Vojna Příbram</vt:lpstr>
      <vt:lpstr>Ubytování – typizované dřevěné baráky</vt:lpstr>
      <vt:lpstr>Podoba trestaneckého pracovního tábora Rovnost - Josef Kulhavý</vt:lpstr>
      <vt:lpstr>Plán tábora Vojna</vt:lpstr>
      <vt:lpstr>Čas  Odlišný způsob vnímání času na svobodě a ve vězení: </vt:lpstr>
      <vt:lpstr>Snímek 14</vt:lpstr>
      <vt:lpstr>Snímek 15</vt:lpstr>
      <vt:lpstr>Snímek 16</vt:lpstr>
    </vt:vector>
  </TitlesOfParts>
  <Company>University of Alberta - Faculty of Arts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Psychological consequences of the violence against women in the Czechoslovak prisons in 1950s</dc:title>
  <dc:creator>Klra Pinerova</dc:creator>
  <cp:lastModifiedBy>Klára Pinerová</cp:lastModifiedBy>
  <cp:revision>10</cp:revision>
  <dcterms:created xsi:type="dcterms:W3CDTF">2012-03-21T16:09:08Z</dcterms:created>
  <dcterms:modified xsi:type="dcterms:W3CDTF">2013-04-30T12:34:45Z</dcterms:modified>
</cp:coreProperties>
</file>