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3" r:id="rId5"/>
    <p:sldId id="264" r:id="rId6"/>
    <p:sldId id="269" r:id="rId7"/>
    <p:sldId id="275" r:id="rId8"/>
    <p:sldId id="266" r:id="rId9"/>
    <p:sldId id="268" r:id="rId10"/>
    <p:sldId id="276" r:id="rId11"/>
    <p:sldId id="267" r:id="rId12"/>
    <p:sldId id="272" r:id="rId13"/>
    <p:sldId id="273" r:id="rId14"/>
    <p:sldId id="274" r:id="rId15"/>
    <p:sldId id="257" r:id="rId16"/>
    <p:sldId id="262" r:id="rId17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32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234B70-1418-4F66-B695-068B0FDE17C3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54E63D-5B26-4597-BF37-C76D46E3F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12B0BB-3DB8-48EA-82FF-CC447FF13614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2EA5C3-6866-42E4-8AB7-1D9215B30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F9BE5-574C-48AE-97D1-97D7C555CD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240802-91A8-478B-AC8D-8414590E7F9C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5DC2D5-1E71-47AE-B994-243379573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29B5-034E-4294-B6B9-14D4AA6AAD6E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28F2-2EBC-43DB-BBCD-4FC30C74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4DD0-4BD6-480B-9280-31AA976BAA83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A197-F12E-4DAD-A29B-231EFB1E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DD399-B0B6-4C2E-B500-F62E997A47A7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7537-CA7A-45BD-A200-DB6FC5A2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7F6A-4655-44D9-B31A-FA6AC3F65482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BE45-39A0-4B39-95E6-4C316E73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AC94A2-A503-4002-8C3B-5FBBFB7075AB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23F3A-57E0-4D5A-8622-38E0FEDC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C93F9-5809-47BE-95A1-2F180D6E397E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7A249-36D9-4BEC-B9EE-A6D6C215E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AE354-64DD-4A1B-A676-1D7391F02117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305BBA-B94C-4DB6-993C-444177838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6093-4D84-4B70-B1C6-687AC8E90A43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1161-B5F5-4050-8188-1FD01227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EB137-89E9-4AAD-94F8-68DDCA3F9649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28CC5-1971-4FC3-9BD8-E1A8ED0C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B38207-8A78-4BF0-9550-63206B94C4AF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C3B019-EF83-46AD-8002-07DEC83A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CCAF-DB9A-4FD5-B67C-E346B196849F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3734-CCF3-4086-9518-23337FA19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FB1337D-6FDF-4D92-9221-DA8EF4056641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4C01EA-93BF-4A4D-8897-BCAE6FB32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5" r:id="rId3"/>
    <p:sldLayoutId id="2147483676" r:id="rId4"/>
    <p:sldLayoutId id="2147483677" r:id="rId5"/>
    <p:sldLayoutId id="2147483670" r:id="rId6"/>
    <p:sldLayoutId id="2147483678" r:id="rId7"/>
    <p:sldLayoutId id="2147483679" r:id="rId8"/>
    <p:sldLayoutId id="2147483669" r:id="rId9"/>
    <p:sldLayoutId id="2147483668" r:id="rId10"/>
    <p:sldLayoutId id="2147483672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hyperlink" Target="mailto:klara.pinerova@seznam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7218" y="2447221"/>
            <a:ext cx="10726673" cy="2041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100" dirty="0" smtClean="0"/>
              <a:t>Prostor a čas ve vězení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848600" cy="1676400"/>
          </a:xfrm>
        </p:spPr>
        <p:txBody>
          <a:bodyPr/>
          <a:lstStyle/>
          <a:p>
            <a:pPr marR="0">
              <a:spcBef>
                <a:spcPct val="0"/>
              </a:spcBef>
            </a:pPr>
            <a:r>
              <a:rPr lang="cs-CZ" sz="3200" smtClean="0"/>
              <a:t>Klára Pinerová</a:t>
            </a:r>
          </a:p>
          <a:p>
            <a:pPr marR="0">
              <a:spcBef>
                <a:spcPct val="0"/>
              </a:spcBef>
            </a:pPr>
            <a:r>
              <a:rPr lang="cs-CZ" sz="2600" i="1" smtClean="0"/>
              <a:t> </a:t>
            </a:r>
            <a:r>
              <a:rPr lang="cs-CZ" sz="2400" i="1" smtClean="0"/>
              <a:t>Filozofická fakulta Univerzity Karlovy v Praze</a:t>
            </a:r>
          </a:p>
          <a:p>
            <a:pPr marR="0">
              <a:spcBef>
                <a:spcPct val="0"/>
              </a:spcBef>
            </a:pPr>
            <a:r>
              <a:rPr lang="cs-CZ" sz="1600" i="1" smtClean="0"/>
              <a:t>Ústav hospodářských a sociálních dějin</a:t>
            </a:r>
          </a:p>
          <a:p>
            <a:pPr marR="0">
              <a:spcBef>
                <a:spcPct val="0"/>
              </a:spcBef>
            </a:pPr>
            <a:r>
              <a:rPr lang="cs-CZ" sz="2400" i="1" smtClean="0"/>
              <a:t>Ministerstvo obrany ČR</a:t>
            </a:r>
          </a:p>
          <a:p>
            <a:pPr marR="0">
              <a:spcBef>
                <a:spcPct val="0"/>
              </a:spcBef>
            </a:pPr>
            <a:endParaRPr lang="cs-CZ" sz="2400" i="1" smtClean="0"/>
          </a:p>
          <a:p>
            <a:pPr marR="0">
              <a:spcBef>
                <a:spcPct val="0"/>
              </a:spcBef>
            </a:pPr>
            <a:endParaRPr lang="en-US" sz="2400" i="1" smtClean="0"/>
          </a:p>
          <a:p>
            <a:pPr marR="0"/>
            <a:endParaRPr lang="en-US" smtClean="0"/>
          </a:p>
        </p:txBody>
      </p:sp>
      <p:pic>
        <p:nvPicPr>
          <p:cNvPr id="15364" name="Picture 4" descr="Hlavička 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257800"/>
            <a:ext cx="27432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olitical_prisoner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791200"/>
            <a:ext cx="2149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486400"/>
            <a:ext cx="1905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3700" smtClean="0">
                <a:effectLst/>
              </a:rPr>
              <a:t>Ubytování – typizované dřevěné baráky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3700" smtClean="0">
                <a:effectLst/>
              </a:rPr>
              <a:t>Podoba trestaneckého pracovního tábora Rovnost - Josef Kulhavý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2412207" y="711993"/>
            <a:ext cx="4470400" cy="6551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Plán tábora Vojna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6307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99375" y="5867400"/>
            <a:ext cx="1444625" cy="809625"/>
          </a:xfrm>
          <a:noFill/>
          <a:ln/>
        </p:spPr>
      </p:pic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0292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5" descr="political_prisoners_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4196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53400" cy="1600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3700" smtClean="0">
                <a:effectLst/>
              </a:rPr>
              <a:t>Čas</a:t>
            </a:r>
            <a:br>
              <a:rPr lang="cs-CZ" sz="3700" smtClean="0">
                <a:effectLst/>
              </a:rPr>
            </a:br>
            <a:r>
              <a:rPr lang="cs-CZ" sz="2400" smtClean="0">
                <a:effectLst/>
              </a:rPr>
              <a:t/>
            </a:r>
            <a:br>
              <a:rPr lang="cs-CZ" sz="2400" smtClean="0">
                <a:effectLst/>
              </a:rPr>
            </a:br>
            <a:r>
              <a:rPr lang="cs-CZ" sz="2400" smtClean="0">
                <a:effectLst/>
              </a:rPr>
              <a:t>Odlišný způsob vnímání času na svobodě a ve vězení:</a:t>
            </a:r>
            <a:br>
              <a:rPr lang="cs-CZ" sz="2400" smtClean="0">
                <a:effectLst/>
              </a:rPr>
            </a:br>
            <a:endParaRPr lang="cs-CZ" sz="2400" smtClean="0">
              <a:effectLst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919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300" smtClean="0"/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endParaRPr lang="cs-CZ" sz="2100" smtClean="0"/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cs-CZ" smtClean="0"/>
              <a:t>NA SVOBODĚ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člověk na svobodě je převážně aktérem své činnosti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živá sociální interakce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možnost výběru prostředí 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provázaná časoprostorová dimenze</a:t>
            </a:r>
            <a:r>
              <a:rPr lang="cs-CZ" sz="2100" smtClean="0"/>
              <a:t> </a:t>
            </a:r>
          </a:p>
          <a:p>
            <a:pPr>
              <a:lnSpc>
                <a:spcPct val="90000"/>
              </a:lnSpc>
            </a:pPr>
            <a:endParaRPr lang="cs-CZ" sz="2300" smtClean="0"/>
          </a:p>
        </p:txBody>
      </p:sp>
      <p:sp>
        <p:nvSpPr>
          <p:cNvPr id="55300" name="Rectang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30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cs-CZ" sz="230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cs-CZ" sz="2300" smtClean="0"/>
              <a:t>VE VĚZENÍ</a:t>
            </a:r>
          </a:p>
          <a:p>
            <a:pPr>
              <a:lnSpc>
                <a:spcPct val="90000"/>
              </a:lnSpc>
            </a:pPr>
            <a:r>
              <a:rPr lang="cs-CZ" sz="2300" smtClean="0"/>
              <a:t>ztráta osobní svobody </a:t>
            </a:r>
          </a:p>
          <a:p>
            <a:pPr>
              <a:lnSpc>
                <a:spcPct val="90000"/>
              </a:lnSpc>
            </a:pPr>
            <a:r>
              <a:rPr lang="cs-CZ" sz="2300" smtClean="0"/>
              <a:t>režimový a další nátlak institucí </a:t>
            </a:r>
          </a:p>
          <a:p>
            <a:pPr>
              <a:lnSpc>
                <a:spcPct val="90000"/>
              </a:lnSpc>
            </a:pPr>
            <a:r>
              <a:rPr lang="cs-CZ" sz="2300" smtClean="0"/>
              <a:t>sociální izolace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198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 descr="political_prisoner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cs-CZ" smtClean="0"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cs-CZ" smtClean="0"/>
              <a:t>„</a:t>
            </a:r>
            <a:r>
              <a:rPr lang="cs-CZ" i="1" smtClean="0"/>
              <a:t>Ustal čas s mnoha začátky a s mnoha konci. Teď je přesné vyměřen krajními body, zatčením a propuštěním. Mezi nimi se vše jen neustále opakuje. Čeká se na budíček, večerku, jídlo, na neděli, na vše. Každý den se vleče, ale týdny ubíhají, obojí ze stejného důvodu, z jejich uniformity. Čas osvobozený ze stejných událostí, nikoli pravidelně se opakujících, musí být zvládnut. Proto se čas neustále počítá; roky, měsíce, dny, hodiny</a:t>
            </a:r>
            <a:r>
              <a:rPr lang="cs-CZ" smtClean="0"/>
              <a:t>.“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cs-CZ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cs-CZ" sz="1800" smtClean="0"/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cs-CZ" sz="1800" smtClean="0"/>
              <a:t>VAŠÍČEK, Zdeněk. </a:t>
            </a:r>
            <a:r>
              <a:rPr lang="cs-CZ" sz="1800" i="1" smtClean="0"/>
              <a:t>Přijetí podmínek: vybrané statě z let 1982 - 1996</a:t>
            </a:r>
            <a:r>
              <a:rPr lang="cs-CZ" sz="1800" smtClean="0"/>
              <a:t>. Praha: TORST, 1996, s. 46.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GOFFMAN, </a:t>
            </a:r>
            <a:r>
              <a:rPr lang="cs-CZ" dirty="0" err="1" smtClean="0"/>
              <a:t>Erving</a:t>
            </a:r>
            <a:r>
              <a:rPr lang="cs-CZ" dirty="0" smtClean="0"/>
              <a:t>. </a:t>
            </a:r>
            <a:r>
              <a:rPr lang="cs-CZ" dirty="0" err="1" smtClean="0"/>
              <a:t>Asylums</a:t>
            </a:r>
            <a:r>
              <a:rPr lang="cs-CZ" dirty="0" smtClean="0"/>
              <a:t>: </a:t>
            </a:r>
            <a:r>
              <a:rPr lang="cs-CZ" i="1" dirty="0" err="1" smtClean="0"/>
              <a:t>Essays</a:t>
            </a:r>
            <a:r>
              <a:rPr lang="cs-CZ" i="1" dirty="0" smtClean="0"/>
              <a:t> on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Social</a:t>
            </a:r>
            <a:r>
              <a:rPr lang="cs-CZ" i="1" dirty="0" smtClean="0"/>
              <a:t> </a:t>
            </a:r>
            <a:r>
              <a:rPr lang="cs-CZ" i="1" dirty="0" err="1" smtClean="0"/>
              <a:t>Situation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Mental</a:t>
            </a:r>
            <a:r>
              <a:rPr lang="cs-CZ" i="1" dirty="0" smtClean="0"/>
              <a:t> </a:t>
            </a:r>
            <a:r>
              <a:rPr lang="cs-CZ" i="1" dirty="0" err="1" smtClean="0"/>
              <a:t>Patients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Other</a:t>
            </a:r>
            <a:r>
              <a:rPr lang="cs-CZ" i="1" dirty="0" smtClean="0"/>
              <a:t> </a:t>
            </a:r>
            <a:r>
              <a:rPr lang="cs-CZ" i="1" dirty="0" err="1" smtClean="0"/>
              <a:t>Inmates</a:t>
            </a:r>
            <a:r>
              <a:rPr lang="cs-CZ" i="1" dirty="0" smtClean="0"/>
              <a:t>.</a:t>
            </a:r>
            <a:r>
              <a:rPr lang="cs-CZ" dirty="0" smtClean="0"/>
              <a:t> Chicago, 1961.</a:t>
            </a:r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SYKES, </a:t>
            </a:r>
            <a:r>
              <a:rPr lang="cs-CZ" dirty="0" err="1" smtClean="0"/>
              <a:t>Gresham</a:t>
            </a:r>
            <a:r>
              <a:rPr lang="cs-CZ" dirty="0" smtClean="0"/>
              <a:t> M. </a:t>
            </a:r>
            <a:r>
              <a:rPr lang="cs-CZ" i="1" dirty="0" err="1" smtClean="0"/>
              <a:t>The</a:t>
            </a:r>
            <a:r>
              <a:rPr lang="cs-CZ" i="1" dirty="0" smtClean="0"/>
              <a:t> Society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Captives</a:t>
            </a:r>
            <a:r>
              <a:rPr lang="cs-CZ" i="1" dirty="0" smtClean="0"/>
              <a:t>. A Study </a:t>
            </a:r>
            <a:r>
              <a:rPr lang="cs-CZ" i="1" dirty="0" err="1" smtClean="0"/>
              <a:t>of</a:t>
            </a:r>
            <a:r>
              <a:rPr lang="cs-CZ" i="1" dirty="0" smtClean="0"/>
              <a:t> a Maximum </a:t>
            </a:r>
            <a:r>
              <a:rPr lang="cs-CZ" i="1" dirty="0" err="1" smtClean="0"/>
              <a:t>Security</a:t>
            </a:r>
            <a:r>
              <a:rPr lang="cs-CZ" i="1" dirty="0" smtClean="0"/>
              <a:t> </a:t>
            </a:r>
            <a:r>
              <a:rPr lang="cs-CZ" i="1" dirty="0" err="1" smtClean="0"/>
              <a:t>Prison</a:t>
            </a:r>
            <a:r>
              <a:rPr lang="cs-CZ" dirty="0" smtClean="0"/>
              <a:t>, </a:t>
            </a:r>
            <a:r>
              <a:rPr lang="cs-CZ" dirty="0" err="1" smtClean="0"/>
              <a:t>Princeton</a:t>
            </a:r>
            <a:r>
              <a:rPr lang="cs-CZ" dirty="0" smtClean="0"/>
              <a:t>/ New </a:t>
            </a:r>
            <a:r>
              <a:rPr lang="cs-CZ" dirty="0" err="1" smtClean="0"/>
              <a:t>Jersey</a:t>
            </a:r>
            <a:r>
              <a:rPr lang="cs-CZ" dirty="0" smtClean="0"/>
              <a:t> 1958.</a:t>
            </a:r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CLEMMER, Donald.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prison</a:t>
            </a:r>
            <a:r>
              <a:rPr lang="cs-CZ" i="1" dirty="0" smtClean="0"/>
              <a:t> </a:t>
            </a:r>
            <a:r>
              <a:rPr lang="cs-CZ" i="1" dirty="0" err="1" smtClean="0"/>
              <a:t>Community</a:t>
            </a:r>
            <a:r>
              <a:rPr lang="cs-CZ" dirty="0" smtClean="0"/>
              <a:t>. New York 1958</a:t>
            </a:r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GIALLOMBARDO, Rose. </a:t>
            </a:r>
            <a:r>
              <a:rPr lang="cs-CZ" i="1" dirty="0" smtClean="0"/>
              <a:t>Society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Women</a:t>
            </a:r>
            <a:r>
              <a:rPr lang="cs-CZ" i="1" dirty="0" smtClean="0"/>
              <a:t>. A Study </a:t>
            </a:r>
            <a:r>
              <a:rPr lang="cs-CZ" i="1" dirty="0" err="1" smtClean="0"/>
              <a:t>of</a:t>
            </a:r>
            <a:r>
              <a:rPr lang="cs-CZ" i="1" dirty="0" smtClean="0"/>
              <a:t> a </a:t>
            </a:r>
            <a:r>
              <a:rPr lang="cs-CZ" i="1" dirty="0" err="1" smtClean="0"/>
              <a:t>Women</a:t>
            </a:r>
            <a:r>
              <a:rPr lang="cs-CZ" i="1" dirty="0" smtClean="0"/>
              <a:t>´s </a:t>
            </a:r>
            <a:r>
              <a:rPr lang="cs-CZ" i="1" dirty="0" err="1" smtClean="0"/>
              <a:t>Prison</a:t>
            </a:r>
            <a:r>
              <a:rPr lang="cs-CZ" dirty="0" smtClean="0"/>
              <a:t>, New York 1958.</a:t>
            </a:r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FOUCAULT, </a:t>
            </a:r>
            <a:r>
              <a:rPr lang="cs-CZ" dirty="0" err="1" smtClean="0"/>
              <a:t>Michel</a:t>
            </a:r>
            <a:r>
              <a:rPr lang="cs-CZ" dirty="0" smtClean="0"/>
              <a:t>. </a:t>
            </a:r>
            <a:r>
              <a:rPr lang="cs-CZ" i="1" dirty="0" smtClean="0"/>
              <a:t>Dohlížet a trestat: kniha o zrodu vězení</a:t>
            </a:r>
            <a:r>
              <a:rPr lang="cs-CZ" dirty="0" smtClean="0"/>
              <a:t>. Praha: Dauphin, 2000.</a:t>
            </a:r>
          </a:p>
          <a:p>
            <a:pPr marL="365760" indent="-256032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SOFSKY, Wolfgang. </a:t>
            </a:r>
            <a:r>
              <a:rPr lang="cs-CZ" i="1" dirty="0" smtClean="0"/>
              <a:t>Řád teroru. Koncentrační tábor</a:t>
            </a:r>
            <a:r>
              <a:rPr lang="cs-CZ" dirty="0" smtClean="0"/>
              <a:t>. Praha: </a:t>
            </a:r>
            <a:r>
              <a:rPr lang="cs-CZ" dirty="0" err="1" smtClean="0"/>
              <a:t>Argo</a:t>
            </a:r>
            <a:r>
              <a:rPr lang="cs-CZ" dirty="0" smtClean="0"/>
              <a:t>, 2006.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6159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Metodologické inspirační zdroje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9436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olitical_prisoner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60960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867400"/>
            <a:ext cx="137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16809" y="823775"/>
            <a:ext cx="7961337" cy="5150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900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85927" y="2517358"/>
            <a:ext cx="4257346" cy="211780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>
              <a:hlinkClick r:id="rId2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>
              <a:hlinkClick r:id="rId2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>
                <a:ln>
                  <a:solidFill>
                    <a:schemeClr val="accent1"/>
                  </a:solidFill>
                </a:ln>
                <a:blipFill>
                  <a:blip r:embed="rId3"/>
                  <a:tile tx="0" ty="0" sx="100000" sy="100000" flip="none" algn="tl"/>
                </a:blipFill>
                <a:hlinkClick r:id="rId2"/>
              </a:rPr>
              <a:t>KONTAKT: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>
              <a:ln>
                <a:solidFill>
                  <a:schemeClr val="accent1"/>
                </a:solidFill>
              </a:ln>
              <a:blipFill>
                <a:blip r:embed="rId3"/>
                <a:tile tx="0" ty="0" sx="100000" sy="100000" flip="none" algn="tl"/>
              </a:blipFill>
              <a:hlinkClick r:id="rId2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>
                <a:ln>
                  <a:solidFill>
                    <a:schemeClr val="accent1"/>
                  </a:solidFill>
                </a:ln>
                <a:blipFill>
                  <a:blip r:embed="rId3"/>
                  <a:tile tx="0" ty="0" sx="100000" sy="100000" flip="none" algn="tl"/>
                </a:blipFill>
                <a:hlinkClick r:id="rId2"/>
              </a:rPr>
              <a:t>klara.pinerova@seznam.cz</a:t>
            </a:r>
            <a:endParaRPr lang="cs-CZ" dirty="0" smtClean="0">
              <a:ln>
                <a:solidFill>
                  <a:schemeClr val="accent1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>
              <a:ln>
                <a:solidFill>
                  <a:schemeClr val="accent1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</p:txBody>
      </p:sp>
      <p:sp>
        <p:nvSpPr>
          <p:cNvPr id="23562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endParaRPr lang="cs-CZ" sz="2100" smtClean="0"/>
          </a:p>
          <a:p>
            <a:pPr>
              <a:buFont typeface="Wingdings 3" pitchFamily="18" charset="2"/>
              <a:buNone/>
            </a:pPr>
            <a:r>
              <a:rPr lang="cs-CZ" sz="2100" smtClean="0"/>
              <a:t>	Zbytky korekce na místě bývalého trestaneckého pracovního tábora Barbora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0198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political_prisoners_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60960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216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447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1600" smtClean="0"/>
              <a:t>typ vězeňské budovy, v níž díky specifickému designu bylo dosaženo toho, že vězni byli jednak vzájemně izolováni, a navíc si nebyli jisti, kdy a  jestli vůbec jsou pozorováni.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Jeremy</a:t>
            </a:r>
            <a:r>
              <a:rPr lang="cs-CZ" dirty="0" smtClean="0"/>
              <a:t> </a:t>
            </a:r>
            <a:r>
              <a:rPr lang="cs-CZ" dirty="0" err="1" smtClean="0"/>
              <a:t>Bentham</a:t>
            </a:r>
            <a:r>
              <a:rPr lang="cs-CZ" dirty="0" smtClean="0"/>
              <a:t> - </a:t>
            </a:r>
            <a:r>
              <a:rPr lang="cs-CZ" dirty="0" err="1" smtClean="0"/>
              <a:t>Panopticon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political_prisoners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Panopt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438400"/>
            <a:ext cx="38528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419600"/>
            <a:ext cx="1447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Eastern State Penitentiary</a:t>
            </a:r>
          </a:p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Věznice postavené podle vzoru </a:t>
            </a:r>
            <a:r>
              <a:rPr lang="cs-CZ" dirty="0" err="1" smtClean="0"/>
              <a:t>Panoptikon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169025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political_prisoners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1722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astern_State_Penitentiary_aerial_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89138"/>
            <a:ext cx="8229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6132513"/>
            <a:ext cx="12954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482" name="Zástupný symbol pro text 4"/>
          <p:cNvSpPr>
            <a:spLocks noGrp="1"/>
          </p:cNvSpPr>
          <p:nvPr>
            <p:ph type="body" idx="4294967295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</a:ln>
        </p:spPr>
        <p:txBody>
          <a:bodyPr lIns="182880" anchor="ctr"/>
          <a:lstStyle/>
          <a:p>
            <a:pPr marL="0" indent="0">
              <a:buFont typeface="Wingdings 3" pitchFamily="18" charset="2"/>
              <a:buNone/>
            </a:pPr>
            <a:r>
              <a:rPr lang="cs-CZ" sz="2400" b="1" smtClean="0">
                <a:solidFill>
                  <a:schemeClr val="bg1"/>
                </a:solidFill>
                <a:latin typeface="Times New Roman" pitchFamily="18" charset="0"/>
              </a:rPr>
              <a:t>Chi Hoa (Vietnam)</a:t>
            </a:r>
          </a:p>
        </p:txBody>
      </p:sp>
      <p:sp>
        <p:nvSpPr>
          <p:cNvPr id="20483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4645025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</a:ln>
        </p:spPr>
        <p:txBody>
          <a:bodyPr lIns="182880" anchor="ctr"/>
          <a:lstStyle/>
          <a:p>
            <a:pPr marL="0" indent="0">
              <a:buFont typeface="Wingdings 3" pitchFamily="18" charset="2"/>
              <a:buNone/>
            </a:pPr>
            <a:r>
              <a:rPr lang="cs-CZ" sz="2400" smtClean="0">
                <a:solidFill>
                  <a:schemeClr val="bg1"/>
                </a:solidFill>
              </a:rPr>
              <a:t>Presidio Modelo (Kuba)</a:t>
            </a:r>
          </a:p>
        </p:txBody>
      </p:sp>
      <p:sp>
        <p:nvSpPr>
          <p:cNvPr id="20484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57200" y="1444625"/>
            <a:ext cx="4040188" cy="3941763"/>
          </a:xfrm>
          <a:ln/>
        </p:spPr>
        <p:txBody>
          <a:bodyPr/>
          <a:lstStyle/>
          <a:p>
            <a:pPr>
              <a:buFont typeface="Wingdings 3" pitchFamily="18" charset="2"/>
              <a:buNone/>
            </a:pPr>
            <a:endParaRPr lang="cs-CZ" sz="2400" b="1" smtClean="0">
              <a:latin typeface="Times New Roman" pitchFamily="18" charset="0"/>
            </a:endParaRPr>
          </a:p>
          <a:p>
            <a:endParaRPr lang="cs-CZ" sz="2400" smtClean="0"/>
          </a:p>
        </p:txBody>
      </p:sp>
      <p:pic>
        <p:nvPicPr>
          <p:cNvPr id="20485" name="Picture 4" descr="Vietnamská vězn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733800" cy="497998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6" name="Picture 5" descr="800px-Presidio_Modelo-Kub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057400"/>
            <a:ext cx="4041775" cy="2708275"/>
          </a:xfrm>
          <a:ln/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313488"/>
            <a:ext cx="1143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political_prisoners_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308725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216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Věznice Plzeň-Bory</a:t>
            </a:r>
            <a:endParaRPr lang="cs-CZ" dirty="0"/>
          </a:p>
        </p:txBody>
      </p:sp>
      <p:pic>
        <p:nvPicPr>
          <p:cNvPr id="21506" name="Picture 5" descr="Plzeň - Bo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76400"/>
            <a:ext cx="5638800" cy="4087813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9436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olitical_prisoner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198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8674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Hranice od vnějšího světa</a:t>
            </a:r>
          </a:p>
        </p:txBody>
      </p:sp>
      <p:sp>
        <p:nvSpPr>
          <p:cNvPr id="46091" name="Rectangl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Viditelné hranice:</a:t>
            </a:r>
          </a:p>
          <a:p>
            <a:pPr lvl="1"/>
            <a:r>
              <a:rPr lang="cs-CZ" smtClean="0"/>
              <a:t>ostnaté dráty, zdi </a:t>
            </a:r>
          </a:p>
          <a:p>
            <a:pPr lvl="1"/>
            <a:r>
              <a:rPr lang="cs-CZ" smtClean="0"/>
              <a:t>brána</a:t>
            </a:r>
          </a:p>
          <a:p>
            <a:pPr lvl="1"/>
            <a:r>
              <a:rPr lang="cs-CZ" smtClean="0"/>
              <a:t>strážné věže</a:t>
            </a:r>
          </a:p>
          <a:p>
            <a:pPr lvl="1"/>
            <a:endParaRPr lang="cs-CZ" smtClean="0"/>
          </a:p>
          <a:p>
            <a:r>
              <a:rPr lang="cs-CZ" smtClean="0"/>
              <a:t>Imaginární hranice:</a:t>
            </a:r>
          </a:p>
          <a:p>
            <a:pPr lvl="1"/>
            <a:r>
              <a:rPr lang="cs-CZ" smtClean="0"/>
              <a:t>zamezení kontaktů s okolním světem </a:t>
            </a:r>
          </a:p>
          <a:p>
            <a:pPr lvl="1"/>
            <a:r>
              <a:rPr lang="cs-CZ" smtClean="0"/>
              <a:t>cenzura</a:t>
            </a:r>
          </a:p>
          <a:p>
            <a:pPr lvl="1"/>
            <a:r>
              <a:rPr lang="cs-CZ" smtClean="0"/>
              <a:t>hlídané návštěvy</a:t>
            </a:r>
          </a:p>
          <a:p>
            <a:pPr lvl="1"/>
            <a:r>
              <a:rPr lang="cs-CZ" smtClean="0"/>
              <a:t>zamezení přístupu k dennímu tisku</a:t>
            </a:r>
          </a:p>
          <a:p>
            <a:pPr lvl="1">
              <a:buFont typeface="Verdana" pitchFamily="34" charset="0"/>
              <a:buNone/>
            </a:pPr>
            <a:endParaRPr lang="cs-CZ" smtClean="0"/>
          </a:p>
        </p:txBody>
      </p:sp>
      <p:pic>
        <p:nvPicPr>
          <p:cNvPr id="46092" name="Picture 5" descr="political_prisoners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39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943600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867400"/>
            <a:ext cx="1444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cs-CZ" smtClean="0">
              <a:effectLst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7818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048000" y="56388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2200"/>
              <a:t>Pohled do ostrahového pásma                       v  trestaneckém pracovním táboře Ležnice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effectLst/>
              </a:rPr>
              <a:t>Hlavní brána do trestaneckého pracovního tábora Rovnost I </a:t>
            </a:r>
            <a:br>
              <a:rPr lang="cs-CZ" sz="3200" smtClean="0">
                <a:effectLst/>
              </a:rPr>
            </a:br>
            <a:r>
              <a:rPr lang="cs-CZ" sz="3200" smtClean="0">
                <a:effectLst/>
              </a:rPr>
              <a:t>(1951-1953)</a:t>
            </a:r>
            <a:r>
              <a:rPr lang="cs-CZ" sz="3700" smtClean="0">
                <a:effectLst/>
              </a:rPr>
              <a:t> </a:t>
            </a:r>
          </a:p>
        </p:txBody>
      </p:sp>
      <p:sp>
        <p:nvSpPr>
          <p:cNvPr id="32775" name="Rectangle 7"/>
          <p:cNvSpPr>
            <a:spLocks noGrp="1"/>
          </p:cNvSpPr>
          <p:nvPr>
            <p:ph type="body" sz="half" idx="2"/>
          </p:nvPr>
        </p:nvSpPr>
        <p:spPr>
          <a:xfrm>
            <a:off x="457200" y="6248400"/>
            <a:ext cx="8229600" cy="381000"/>
          </a:xfrm>
        </p:spPr>
        <p:txBody>
          <a:bodyPr/>
          <a:lstStyle/>
          <a:p>
            <a:pPr lvl="3">
              <a:buFont typeface="Wingdings 2" pitchFamily="18" charset="2"/>
              <a:buNone/>
            </a:pPr>
            <a:r>
              <a:rPr lang="cs-CZ" sz="1700" smtClean="0"/>
              <a:t>                                                    </a:t>
            </a:r>
            <a:r>
              <a:rPr lang="cs-CZ" sz="1700" b="1" smtClean="0"/>
              <a:t>Kresba Josefa Kulhavého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752600"/>
            <a:ext cx="6248400" cy="429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3700" smtClean="0">
                <a:effectLst/>
              </a:rPr>
              <a:t>Brána – Památník Vojna Příbram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332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16</vt:i4>
      </vt:variant>
    </vt:vector>
  </HeadingPairs>
  <TitlesOfParts>
    <vt:vector size="30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Snímek 1</vt:lpstr>
      <vt:lpstr>Snímek 2</vt:lpstr>
      <vt:lpstr>Snímek 3</vt:lpstr>
      <vt:lpstr>Snímek 4</vt:lpstr>
      <vt:lpstr>Snímek 5</vt:lpstr>
      <vt:lpstr>Hranice od vnějšího světa</vt:lpstr>
      <vt:lpstr>Snímek 7</vt:lpstr>
      <vt:lpstr>Hlavní brána do trestaneckého pracovního tábora Rovnost I  (1951-1953) </vt:lpstr>
      <vt:lpstr>Brána – Památník Vojna Příbram</vt:lpstr>
      <vt:lpstr>Ubytování – typizované dřevěné baráky</vt:lpstr>
      <vt:lpstr>Podoba trestaneckého pracovního tábora Rovnost - Josef Kulhavý</vt:lpstr>
      <vt:lpstr>Plán tábora Vojna</vt:lpstr>
      <vt:lpstr>Čas  Odlišný způsob vnímání času na svobodě a ve vězení: </vt:lpstr>
      <vt:lpstr>Snímek 14</vt:lpstr>
      <vt:lpstr>Snímek 15</vt:lpstr>
      <vt:lpstr>Snímek 16</vt:lpstr>
    </vt:vector>
  </TitlesOfParts>
  <Company>University of Alberta - Faculty of Arts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consequences of the violence against women in the Czechoslovak prisons in 1950s</dc:title>
  <dc:creator>Klra Pinerova</dc:creator>
  <cp:lastModifiedBy>Klára Pinerová</cp:lastModifiedBy>
  <cp:revision>10</cp:revision>
  <dcterms:created xsi:type="dcterms:W3CDTF">2012-03-21T16:09:08Z</dcterms:created>
  <dcterms:modified xsi:type="dcterms:W3CDTF">2013-04-30T12:34:45Z</dcterms:modified>
</cp:coreProperties>
</file>